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1167" r:id="rId2"/>
    <p:sldId id="1160" r:id="rId3"/>
    <p:sldId id="257" r:id="rId4"/>
    <p:sldId id="1168" r:id="rId5"/>
    <p:sldId id="11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85"/>
    <p:restoredTop sz="96327"/>
  </p:normalViewPr>
  <p:slideViewPr>
    <p:cSldViewPr snapToGrid="0">
      <p:cViewPr varScale="1">
        <p:scale>
          <a:sx n="108" d="100"/>
          <a:sy n="108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4D4AE5-B322-264A-B699-15900D590046}" type="datetimeFigureOut">
              <a:rPr lang="en-US" smtClean="0"/>
              <a:t>1/11/24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FC14E-12C5-FE4E-8BCF-A373FDE0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94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916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Desde cedo que tenho um elevado interesse no tema da agricultura sustentável, e eu, em conjunto com mais alguns membros da equipa do AIR Centre escrevemos uma proposta para financiamento de um projeto que apoiasse a atividade agrícola aqui na ilha Terceira, utilizando tecnologias de </a:t>
            </a:r>
            <a:r>
              <a:rPr lang="pt-P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Observação da Terra.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Atualmente, a esporulação do fungo </a:t>
            </a:r>
            <a:r>
              <a:rPr lang="pt-PT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Pithomyces chartarum</a:t>
            </a:r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 cada vez mais frequente nas pastagens de gado açorianas. Este fenómeno, cientificamente documentado, acontece quando a temperatura mínima diária é de 16ºC e a humidade relativa do ar é superior a 90%, durante pelo menos três dias consecutivos. Quando o gado ingere erva com esporos de P. chartarum existe uma perda significativa na produção de leite, desconforto do animal devido a fotossensibilidade e uma redução da esperança média de vida, com significativos impactos económicos.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Neste projeto está a ser desenvolvido um sistema de aviso prévio para a esporulação deste fungo, com base num mapa geográfico de acesso público e uma grelha com setores de 1 km x 1 km, possibilitando aos agricultores uma melhor gestão do maneio do gado e maximização da produção leiteira, a redução de custos de produção, etc.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Atualmente o AIR Centre já desenvolveu uma aplicação web com o mapeamento histórico de ocorrências de esporulação nas pastagens da ilha Terceira , que já está disponível para os agricultores com informação de estudos com contagens de esporos em amostras de erva,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 </a:t>
            </a:r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transformar o protótipo preliminar numa aplicação com sistema de aviso prévio em tempo real, é necessário um modelo meteorológico que possa representar as condições de toda a região, e especificamente em determinadas zonas da ilha. Neste contexto, foi instalada uma rede de sensores </a:t>
            </a:r>
            <a:r>
              <a:rPr lang="pt-P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(Internet </a:t>
            </a:r>
            <a:r>
              <a:rPr lang="pt-P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P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Things</a:t>
            </a:r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de baixo custo para recolha de dados de temperatura e humidade.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A007E3-3670-2E46-9234-726163799D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12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1521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2237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00F33-1C98-333F-174D-77B76231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4FFF9B-8406-33EC-0311-C934DECFBE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ECE64-D0C9-3ABE-7CFD-43767EC97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8D1B2-1CF5-DE89-378D-A0A630F2F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42AC7-885C-8B47-C428-C8B8532CE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265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27E2C-A8A7-9B14-31F5-28C0A33A1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FE3B56-1D6E-B05E-F49B-90A72E025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A4643-D83F-AF0C-03FA-A07FCBB50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79F26-707F-7B12-86CA-17379BF3E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2B450-1E39-4BBC-A3F9-D172EE1F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92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C8E5B2-342A-80D9-6DBE-A71FBC7F49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36102-94A5-5D32-6B4C-200290CB86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F3AB8-B9B2-B309-A6B6-73D8B7AB1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310E5-BBDD-0110-D5A0-B542DCEEE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06E33-0595-9901-D093-18E2D78C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9315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2400">
                <a:solidFill>
                  <a:schemeClr val="accent2">
                    <a:lumMod val="50000"/>
                  </a:schemeClr>
                </a:solidFill>
              </a:defRPr>
            </a:lvl2pPr>
            <a:lvl3pPr>
              <a:defRPr sz="2400">
                <a:solidFill>
                  <a:schemeClr val="accent2">
                    <a:lumMod val="50000"/>
                  </a:schemeClr>
                </a:solidFill>
              </a:defRPr>
            </a:lvl3pPr>
            <a:lvl4pPr>
              <a:defRPr sz="2400">
                <a:solidFill>
                  <a:schemeClr val="accent2">
                    <a:lumMod val="50000"/>
                  </a:schemeClr>
                </a:solidFill>
              </a:defRPr>
            </a:lvl4pPr>
            <a:lvl5pPr>
              <a:defRPr sz="24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194439663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EC650-94D8-B49E-73BD-AC6FF0432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2BBC2-F86F-EF96-B8B1-C0C739D8A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1796-6F06-B888-658E-41B1D2AAD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54688-8329-181E-6AD8-1F4F03DA7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CECFB-F975-49FB-49CA-C05533387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65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0DB4A-F4C3-DB55-8EB2-89A1C51B1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DFB1C-3AE9-6C64-CD81-5E9A256B1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1A299-9399-FAE6-C535-2FD951E97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1422D-D68B-E44A-CCBC-409DF9850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7D52C-80D6-E544-DD3F-ABEC1E738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50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0EDA-8B7F-22E8-563F-EF2648A42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3F8A3-87A1-1EE7-F668-33F6A89C2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6D9283-7664-6AAF-C750-2B0BAC05F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5C309-E680-F079-B894-ACA6C7E0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2ED3A-5AC8-8BB8-A644-1EA21E6F4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F38C07-E21C-CC90-3430-B1BD8E469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99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AB75F-C21A-E58E-A626-2B21BA93E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C941CA-DD04-46E6-A0B1-FFA8778D4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83B477-EE9B-6690-7C77-60EFFBFC63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7A889-1775-F3A9-4471-F1BE26EE8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5DF816-AB78-1235-FCD4-829E1EF01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FD3CAC-4DF8-B128-508D-9B4871EF5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BCDB9D-A320-E288-7974-5C9600948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ECE695-5813-4278-E50B-33B4BDBC9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02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5A826-48FD-AF4C-BC50-7199BB379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2B4D49-C0D6-CFD7-1FE7-5E2970FAC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7542A1-4EAD-95E2-701E-BD0CFA899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F34827-EF23-5549-41D1-F0B8688D7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64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313E0F-7E44-86C1-81A1-464A614CA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14B0AF-ADF4-A0D2-A4F1-213589B6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7DAF9-C9DD-BAFD-BAF5-D89D5CE30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57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69E83-81BE-070E-9692-16BA02AC7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87952-B5F1-80E6-5F0C-64E1F6D61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10897-B727-D9F4-8105-7F3706E018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2EF469-4F02-22A0-DDF9-B126793D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ED01B-A11E-1772-55D1-8E9BB1C6F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CC752-4508-D965-5DBC-BC860498A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67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03FB0-833C-8813-BEC4-53040160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B6671C-CA80-A523-2046-C7B0A3A3E6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49125E-1478-B7F7-CA35-83C9A2A13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25051F-C656-E386-4033-13FA3D86D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94117-73FD-0321-AB66-6DD8BB39A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A53C2-CEB7-434B-3C57-DD664BD62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29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4634D5-8775-7747-673B-57AAB8F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A6206-94BE-64F4-803D-746E9945BD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9B4FF-2BC4-4608-6CEE-3AF12AAD5C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6758F-ED6C-6B49-8871-1A3F262C7C4D}" type="datetimeFigureOut">
              <a:rPr lang="en-US" smtClean="0"/>
              <a:t>1/11/24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5881B-CEEE-2356-A49B-8110DCF9A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CF44E-3EEC-D78D-21F2-6BA85609C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05B74-626E-4642-9A50-4E7D8A5EB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12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" descr="Picture 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700087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406621" y="2993360"/>
            <a:ext cx="11488817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  <a:cs typeface="+mj-cs"/>
                <a:sym typeface="Calibri"/>
              </a:rPr>
              <a:t>Hackathon - Session One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  <a:cs typeface="+mj-cs"/>
                <a:sym typeface="Calibri"/>
              </a:rPr>
              <a:t>JuliaEO24 – Global Workshop on Earth Observation with Julia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  <a:cs typeface="+mj-cs"/>
                <a:sym typeface="Calibri"/>
              </a:rPr>
              <a:t>12.01.2024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b="1" dirty="0">
              <a:solidFill>
                <a:schemeClr val="bg1"/>
              </a:solidFill>
              <a:latin typeface="Century Gothic" panose="020B0502020202020204" pitchFamily="34" charset="0"/>
              <a:ea typeface="+mj-ea"/>
              <a:cs typeface="+mj-cs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  <a:cs typeface="+mj-cs"/>
                <a:sym typeface="Calibri"/>
              </a:rPr>
              <a:t>Mariana Avila &amp; </a:t>
            </a:r>
            <a:r>
              <a:rPr lang="en-US" sz="3200" b="1" dirty="0" err="1">
                <a:solidFill>
                  <a:schemeClr val="bg1"/>
                </a:solidFill>
                <a:latin typeface="Century Gothic" panose="020B0502020202020204" pitchFamily="34" charset="0"/>
                <a:ea typeface="+mj-ea"/>
                <a:cs typeface="+mj-cs"/>
                <a:sym typeface="Calibri"/>
              </a:rPr>
              <a:t>Iga</a:t>
            </a:r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  <a:cs typeface="+mj-cs"/>
                <a:sym typeface="Calibri"/>
              </a:rPr>
              <a:t> Szczesniak</a:t>
            </a:r>
            <a:endParaRPr sz="3200" b="1" dirty="0">
              <a:solidFill>
                <a:schemeClr val="bg1"/>
              </a:solidFill>
              <a:latin typeface="Century Gothic" panose="020B0502020202020204" pitchFamily="34" charset="0"/>
              <a:ea typeface="+mj-ea"/>
              <a:cs typeface="+mj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5791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F9900DDB-9625-405C-9ABB-BED6FE20A18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33924"/>
            <a:ext cx="12192000" cy="1865376"/>
          </a:xfrm>
          <a:prstGeom prst="rect">
            <a:avLst/>
          </a:prstGeom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63388203-D9F4-4B7F-A762-F3EB24F41E22}"/>
              </a:ext>
            </a:extLst>
          </p:cNvPr>
          <p:cNvSpPr txBox="1">
            <a:spLocks/>
          </p:cNvSpPr>
          <p:nvPr/>
        </p:nvSpPr>
        <p:spPr>
          <a:xfrm>
            <a:off x="2095304" y="201317"/>
            <a:ext cx="9728217" cy="105196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CONTEXTUALIZATION</a:t>
            </a:r>
          </a:p>
          <a:p>
            <a:r>
              <a:rPr lang="pt-PT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Sistema de Alerta </a:t>
            </a:r>
            <a:r>
              <a:rPr lang="pt-PT" sz="32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Pithomyces chartarum</a:t>
            </a:r>
          </a:p>
          <a:p>
            <a:endParaRPr lang="pt-PT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27CFB70-B224-448D-8DB3-C1F38EFB10BA}"/>
              </a:ext>
            </a:extLst>
          </p:cNvPr>
          <p:cNvCxnSpPr>
            <a:cxnSpLocks/>
          </p:cNvCxnSpPr>
          <p:nvPr/>
        </p:nvCxnSpPr>
        <p:spPr>
          <a:xfrm>
            <a:off x="1915535" y="251917"/>
            <a:ext cx="0" cy="7111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15" descr="Uma imagem com coberto, neve, mesa, sentado&#10;&#10;Descrição gerada automaticamente">
            <a:extLst>
              <a:ext uri="{FF2B5EF4-FFF2-40B4-BE49-F238E27FC236}">
                <a16:creationId xmlns:a16="http://schemas.microsoft.com/office/drawing/2014/main" id="{A2326FB2-28E0-4F5F-BDF3-BA71B486C6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3280" y="2247387"/>
            <a:ext cx="1911058" cy="29039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E521E3-C176-417C-9432-A2622F616EF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68343" y="2167696"/>
            <a:ext cx="3248341" cy="3127593"/>
          </a:xfrm>
          <a:prstGeom prst="rect">
            <a:avLst/>
          </a:prstGeom>
        </p:spPr>
      </p:pic>
      <p:sp>
        <p:nvSpPr>
          <p:cNvPr id="9" name="Retângulo 26">
            <a:extLst>
              <a:ext uri="{FF2B5EF4-FFF2-40B4-BE49-F238E27FC236}">
                <a16:creationId xmlns:a16="http://schemas.microsoft.com/office/drawing/2014/main" id="{B518FAEF-126A-4C73-B547-CD427FCC900F}"/>
              </a:ext>
            </a:extLst>
          </p:cNvPr>
          <p:cNvSpPr/>
          <p:nvPr/>
        </p:nvSpPr>
        <p:spPr>
          <a:xfrm>
            <a:off x="9696150" y="1832143"/>
            <a:ext cx="14853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Spore Counts</a:t>
            </a:r>
            <a:endParaRPr lang="pt-PT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186DBB1-37B8-47F8-8579-4FB18287E32B}"/>
              </a:ext>
            </a:extLst>
          </p:cNvPr>
          <p:cNvGrpSpPr/>
          <p:nvPr/>
        </p:nvGrpSpPr>
        <p:grpSpPr>
          <a:xfrm>
            <a:off x="1467790" y="2252699"/>
            <a:ext cx="2412828" cy="2742322"/>
            <a:chOff x="1467790" y="2252699"/>
            <a:chExt cx="2412828" cy="2742322"/>
          </a:xfrm>
        </p:grpSpPr>
        <p:pic>
          <p:nvPicPr>
            <p:cNvPr id="13" name="Imagem 17">
              <a:extLst>
                <a:ext uri="{FF2B5EF4-FFF2-40B4-BE49-F238E27FC236}">
                  <a16:creationId xmlns:a16="http://schemas.microsoft.com/office/drawing/2014/main" id="{CDEB6C32-6640-4EAB-BA1F-4D72893FE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16743" y="2252699"/>
              <a:ext cx="2241747" cy="1337415"/>
            </a:xfrm>
            <a:prstGeom prst="rect">
              <a:avLst/>
            </a:prstGeom>
          </p:spPr>
        </p:pic>
        <p:pic>
          <p:nvPicPr>
            <p:cNvPr id="14" name="Imagem 20" descr="Uma imagem com texto, mapa&#10;&#10;Descrição gerada automaticamente">
              <a:extLst>
                <a:ext uri="{FF2B5EF4-FFF2-40B4-BE49-F238E27FC236}">
                  <a16:creationId xmlns:a16="http://schemas.microsoft.com/office/drawing/2014/main" id="{72DB9074-AAB1-4492-A7EA-E75779929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36020" y="3699548"/>
              <a:ext cx="2344598" cy="1272441"/>
            </a:xfrm>
            <a:prstGeom prst="rect">
              <a:avLst/>
            </a:prstGeom>
          </p:spPr>
        </p:pic>
        <p:sp>
          <p:nvSpPr>
            <p:cNvPr id="15" name="CaixaDeTexto 28">
              <a:extLst>
                <a:ext uri="{FF2B5EF4-FFF2-40B4-BE49-F238E27FC236}">
                  <a16:creationId xmlns:a16="http://schemas.microsoft.com/office/drawing/2014/main" id="{21E08F85-7121-4807-BF8C-FF78FC38261D}"/>
                </a:ext>
              </a:extLst>
            </p:cNvPr>
            <p:cNvSpPr txBox="1"/>
            <p:nvPr/>
          </p:nvSpPr>
          <p:spPr>
            <a:xfrm>
              <a:off x="1467790" y="3109832"/>
              <a:ext cx="20431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2400" b="1" dirty="0" err="1">
                  <a:solidFill>
                    <a:schemeClr val="accent1"/>
                  </a:solidFill>
                </a:rPr>
                <a:t>Temp</a:t>
              </a:r>
              <a:r>
                <a:rPr lang="pt-PT" sz="2400" b="1" dirty="0">
                  <a:solidFill>
                    <a:schemeClr val="accent1"/>
                  </a:solidFill>
                </a:rPr>
                <a:t>. °C &gt;16</a:t>
              </a:r>
            </a:p>
          </p:txBody>
        </p:sp>
        <p:sp>
          <p:nvSpPr>
            <p:cNvPr id="16" name="CaixaDeTexto 37">
              <a:extLst>
                <a:ext uri="{FF2B5EF4-FFF2-40B4-BE49-F238E27FC236}">
                  <a16:creationId xmlns:a16="http://schemas.microsoft.com/office/drawing/2014/main" id="{BCA3D4DE-EFFA-4EC4-B9C2-1FDDE6FD6577}"/>
                </a:ext>
              </a:extLst>
            </p:cNvPr>
            <p:cNvSpPr txBox="1"/>
            <p:nvPr/>
          </p:nvSpPr>
          <p:spPr>
            <a:xfrm>
              <a:off x="1468540" y="4533356"/>
              <a:ext cx="23445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2400" b="1" dirty="0">
                  <a:solidFill>
                    <a:schemeClr val="bg1"/>
                  </a:solidFill>
                </a:rPr>
                <a:t>Rel. Hum. %&gt;90</a:t>
              </a:r>
            </a:p>
          </p:txBody>
        </p:sp>
      </p:grpSp>
      <p:sp>
        <p:nvSpPr>
          <p:cNvPr id="20" name="Chevron 54">
            <a:extLst>
              <a:ext uri="{FF2B5EF4-FFF2-40B4-BE49-F238E27FC236}">
                <a16:creationId xmlns:a16="http://schemas.microsoft.com/office/drawing/2014/main" id="{C92FFB44-7259-46F5-9AAD-AA788B278225}"/>
              </a:ext>
            </a:extLst>
          </p:cNvPr>
          <p:cNvSpPr/>
          <p:nvPr/>
        </p:nvSpPr>
        <p:spPr>
          <a:xfrm>
            <a:off x="8613901" y="3169279"/>
            <a:ext cx="443406" cy="863193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>
              <a:solidFill>
                <a:schemeClr val="tx1"/>
              </a:solidFill>
            </a:endParaRPr>
          </a:p>
        </p:txBody>
      </p:sp>
      <p:sp>
        <p:nvSpPr>
          <p:cNvPr id="21" name="Chevron 55">
            <a:extLst>
              <a:ext uri="{FF2B5EF4-FFF2-40B4-BE49-F238E27FC236}">
                <a16:creationId xmlns:a16="http://schemas.microsoft.com/office/drawing/2014/main" id="{ABC831D9-504F-4694-9D0E-A4B6E4583611}"/>
              </a:ext>
            </a:extLst>
          </p:cNvPr>
          <p:cNvSpPr/>
          <p:nvPr/>
        </p:nvSpPr>
        <p:spPr>
          <a:xfrm>
            <a:off x="4943235" y="3229727"/>
            <a:ext cx="443406" cy="863193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>
              <a:solidFill>
                <a:schemeClr val="tx1"/>
              </a:solidFill>
            </a:endParaRPr>
          </a:p>
        </p:txBody>
      </p:sp>
      <p:sp>
        <p:nvSpPr>
          <p:cNvPr id="22" name="Chevron 56">
            <a:extLst>
              <a:ext uri="{FF2B5EF4-FFF2-40B4-BE49-F238E27FC236}">
                <a16:creationId xmlns:a16="http://schemas.microsoft.com/office/drawing/2014/main" id="{C8ED8901-301F-4DA2-AF75-A3C7A220ADB2}"/>
              </a:ext>
            </a:extLst>
          </p:cNvPr>
          <p:cNvSpPr/>
          <p:nvPr/>
        </p:nvSpPr>
        <p:spPr>
          <a:xfrm rot="10800000">
            <a:off x="8595603" y="4267774"/>
            <a:ext cx="443406" cy="863193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>
              <a:solidFill>
                <a:schemeClr val="tx1"/>
              </a:solidFill>
            </a:endParaRPr>
          </a:p>
        </p:txBody>
      </p:sp>
      <p:sp>
        <p:nvSpPr>
          <p:cNvPr id="23" name="Retângulo 26">
            <a:extLst>
              <a:ext uri="{FF2B5EF4-FFF2-40B4-BE49-F238E27FC236}">
                <a16:creationId xmlns:a16="http://schemas.microsoft.com/office/drawing/2014/main" id="{7ECCA1B5-2A3B-4184-B2F8-5372BE09C2DF}"/>
              </a:ext>
            </a:extLst>
          </p:cNvPr>
          <p:cNvSpPr/>
          <p:nvPr/>
        </p:nvSpPr>
        <p:spPr>
          <a:xfrm>
            <a:off x="9696150" y="5162597"/>
            <a:ext cx="14853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Validation</a:t>
            </a:r>
            <a:endParaRPr lang="pt-PT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CC85EF4-24EB-41EE-B8E7-929A0D50234E}"/>
              </a:ext>
            </a:extLst>
          </p:cNvPr>
          <p:cNvGrpSpPr/>
          <p:nvPr/>
        </p:nvGrpSpPr>
        <p:grpSpPr>
          <a:xfrm>
            <a:off x="5412216" y="5972497"/>
            <a:ext cx="3094397" cy="820357"/>
            <a:chOff x="5500704" y="5676383"/>
            <a:chExt cx="3094397" cy="820357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BCD7F38-9094-4DD3-A6E9-42A14E9EB4AA}"/>
                </a:ext>
              </a:extLst>
            </p:cNvPr>
            <p:cNvGrpSpPr/>
            <p:nvPr/>
          </p:nvGrpSpPr>
          <p:grpSpPr>
            <a:xfrm rot="16200000">
              <a:off x="6659607" y="4517481"/>
              <a:ext cx="776591" cy="3094396"/>
              <a:chOff x="6037289" y="2394055"/>
              <a:chExt cx="1027989" cy="4060151"/>
            </a:xfrm>
          </p:grpSpPr>
          <p:sp>
            <p:nvSpPr>
              <p:cNvPr id="27" name="Retângulo Arredondado 1">
                <a:extLst>
                  <a:ext uri="{FF2B5EF4-FFF2-40B4-BE49-F238E27FC236}">
                    <a16:creationId xmlns:a16="http://schemas.microsoft.com/office/drawing/2014/main" id="{8248A214-BB00-4909-87EF-CEF378DEE399}"/>
                  </a:ext>
                </a:extLst>
              </p:cNvPr>
              <p:cNvSpPr/>
              <p:nvPr/>
            </p:nvSpPr>
            <p:spPr>
              <a:xfrm>
                <a:off x="6037289" y="2394055"/>
                <a:ext cx="1027989" cy="4060151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2B8D7D0-7494-4E2B-B53E-D4821D76FBD5}"/>
                  </a:ext>
                </a:extLst>
              </p:cNvPr>
              <p:cNvSpPr/>
              <p:nvPr/>
            </p:nvSpPr>
            <p:spPr>
              <a:xfrm>
                <a:off x="6288687" y="2954460"/>
                <a:ext cx="525193" cy="50497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64969284-F497-4F90-B799-4CF0ACA9D283}"/>
                  </a:ext>
                </a:extLst>
              </p:cNvPr>
              <p:cNvSpPr/>
              <p:nvPr/>
            </p:nvSpPr>
            <p:spPr>
              <a:xfrm>
                <a:off x="6288687" y="3597923"/>
                <a:ext cx="525193" cy="504979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 dirty="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AE62E9B1-2E5D-4676-A06F-45EE9D37CB26}"/>
                  </a:ext>
                </a:extLst>
              </p:cNvPr>
              <p:cNvSpPr/>
              <p:nvPr/>
            </p:nvSpPr>
            <p:spPr>
              <a:xfrm>
                <a:off x="6288687" y="4241389"/>
                <a:ext cx="525193" cy="504979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BBCDD29A-35C4-472F-9C60-978714246987}"/>
                  </a:ext>
                </a:extLst>
              </p:cNvPr>
              <p:cNvSpPr/>
              <p:nvPr/>
            </p:nvSpPr>
            <p:spPr>
              <a:xfrm>
                <a:off x="6288687" y="4884851"/>
                <a:ext cx="525193" cy="504979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626B9975-BD97-4E5E-9CF5-A21610A48DC2}"/>
                  </a:ext>
                </a:extLst>
              </p:cNvPr>
              <p:cNvSpPr/>
              <p:nvPr/>
            </p:nvSpPr>
            <p:spPr>
              <a:xfrm>
                <a:off x="6288687" y="5528311"/>
                <a:ext cx="525193" cy="50497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</p:grpSp>
        <p:sp>
          <p:nvSpPr>
            <p:cNvPr id="26" name="Retângulo 29">
              <a:extLst>
                <a:ext uri="{FF2B5EF4-FFF2-40B4-BE49-F238E27FC236}">
                  <a16:creationId xmlns:a16="http://schemas.microsoft.com/office/drawing/2014/main" id="{940753CB-015E-4626-BDE4-5303DE449E59}"/>
                </a:ext>
              </a:extLst>
            </p:cNvPr>
            <p:cNvSpPr/>
            <p:nvPr/>
          </p:nvSpPr>
          <p:spPr>
            <a:xfrm>
              <a:off x="5500704" y="6219741"/>
              <a:ext cx="309439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Alert System</a:t>
              </a:r>
              <a:r>
                <a:rPr lang="en-US" sz="1200" i="1" dirty="0">
                  <a:solidFill>
                    <a:schemeClr val="bg1"/>
                  </a:solidFill>
                </a:rPr>
                <a:t> - </a:t>
              </a:r>
              <a:r>
                <a:rPr lang="en-US" sz="1200" dirty="0">
                  <a:solidFill>
                    <a:schemeClr val="bg1"/>
                  </a:solidFill>
                </a:rPr>
                <a:t>Traffic lights</a:t>
              </a:r>
            </a:p>
          </p:txBody>
        </p:sp>
      </p:grpSp>
      <p:sp>
        <p:nvSpPr>
          <p:cNvPr id="37" name="Chevron 68">
            <a:extLst>
              <a:ext uri="{FF2B5EF4-FFF2-40B4-BE49-F238E27FC236}">
                <a16:creationId xmlns:a16="http://schemas.microsoft.com/office/drawing/2014/main" id="{0E2324C9-4A52-493A-AC1B-42271DD94DB8}"/>
              </a:ext>
            </a:extLst>
          </p:cNvPr>
          <p:cNvSpPr>
            <a:spLocks noChangeAspect="1"/>
          </p:cNvSpPr>
          <p:nvPr/>
        </p:nvSpPr>
        <p:spPr>
          <a:xfrm rot="5400000">
            <a:off x="6793137" y="5414637"/>
            <a:ext cx="332553" cy="64739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>
              <a:solidFill>
                <a:schemeClr val="tx1"/>
              </a:solidFill>
            </a:endParaRPr>
          </a:p>
        </p:txBody>
      </p:sp>
      <p:sp>
        <p:nvSpPr>
          <p:cNvPr id="38" name="Rounded Rectangle 46">
            <a:extLst>
              <a:ext uri="{FF2B5EF4-FFF2-40B4-BE49-F238E27FC236}">
                <a16:creationId xmlns:a16="http://schemas.microsoft.com/office/drawing/2014/main" id="{76BBC32A-FB1C-4324-A56E-74202E47F61E}"/>
              </a:ext>
            </a:extLst>
          </p:cNvPr>
          <p:cNvSpPr/>
          <p:nvPr/>
        </p:nvSpPr>
        <p:spPr>
          <a:xfrm>
            <a:off x="9219086" y="1777338"/>
            <a:ext cx="2543270" cy="3870960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42" name="Retângulo 26">
            <a:extLst>
              <a:ext uri="{FF2B5EF4-FFF2-40B4-BE49-F238E27FC236}">
                <a16:creationId xmlns:a16="http://schemas.microsoft.com/office/drawing/2014/main" id="{45648B8D-9021-4B07-B1CD-DAB605045A7B}"/>
              </a:ext>
            </a:extLst>
          </p:cNvPr>
          <p:cNvSpPr/>
          <p:nvPr/>
        </p:nvSpPr>
        <p:spPr>
          <a:xfrm rot="16200000">
            <a:off x="10078785" y="3494306"/>
            <a:ext cx="2903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Lab. Regional </a:t>
            </a:r>
            <a:r>
              <a:rPr lang="en-US" b="1" dirty="0" err="1">
                <a:solidFill>
                  <a:srgbClr val="00B0F0"/>
                </a:solidFill>
              </a:rPr>
              <a:t>Veterinária</a:t>
            </a:r>
            <a:endParaRPr lang="pt-PT" dirty="0">
              <a:solidFill>
                <a:srgbClr val="00B0F0"/>
              </a:solidFill>
            </a:endParaRPr>
          </a:p>
        </p:txBody>
      </p:sp>
      <p:sp>
        <p:nvSpPr>
          <p:cNvPr id="43" name="Número do diapositivo">
            <a:extLst>
              <a:ext uri="{FF2B5EF4-FFF2-40B4-BE49-F238E27FC236}">
                <a16:creationId xmlns:a16="http://schemas.microsoft.com/office/drawing/2014/main" id="{A568267F-F4D3-4A79-B433-2CAFB30250B1}"/>
              </a:ext>
            </a:extLst>
          </p:cNvPr>
          <p:cNvSpPr txBox="1">
            <a:spLocks/>
          </p:cNvSpPr>
          <p:nvPr/>
        </p:nvSpPr>
        <p:spPr>
          <a:xfrm>
            <a:off x="11073709" y="6506775"/>
            <a:ext cx="34400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kern="1200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4572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9144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3716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18288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22860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27432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32004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36576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fld id="{34EC6FAE-5AF6-4D19-98C1-CC0F0942C81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" name="Retângulo 26">
            <a:extLst>
              <a:ext uri="{FF2B5EF4-FFF2-40B4-BE49-F238E27FC236}">
                <a16:creationId xmlns:a16="http://schemas.microsoft.com/office/drawing/2014/main" id="{C2E01B94-2BDE-4DCD-9D8F-819990FED8CD}"/>
              </a:ext>
            </a:extLst>
          </p:cNvPr>
          <p:cNvSpPr/>
          <p:nvPr/>
        </p:nvSpPr>
        <p:spPr>
          <a:xfrm>
            <a:off x="425373" y="1912979"/>
            <a:ext cx="46290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Continuous Data Monitorization and Analysis</a:t>
            </a:r>
            <a:endParaRPr lang="pt-PT" dirty="0"/>
          </a:p>
        </p:txBody>
      </p:sp>
      <p:sp>
        <p:nvSpPr>
          <p:cNvPr id="45" name="Retângulo 26">
            <a:extLst>
              <a:ext uri="{FF2B5EF4-FFF2-40B4-BE49-F238E27FC236}">
                <a16:creationId xmlns:a16="http://schemas.microsoft.com/office/drawing/2014/main" id="{7BB3D493-E50F-4CDA-957F-557348DE1E4E}"/>
              </a:ext>
            </a:extLst>
          </p:cNvPr>
          <p:cNvSpPr/>
          <p:nvPr/>
        </p:nvSpPr>
        <p:spPr>
          <a:xfrm>
            <a:off x="5607088" y="1886283"/>
            <a:ext cx="28369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Real-time Risk Map</a:t>
            </a:r>
            <a:endParaRPr lang="pt-PT" dirty="0"/>
          </a:p>
        </p:txBody>
      </p:sp>
      <p:sp>
        <p:nvSpPr>
          <p:cNvPr id="46" name="Retângulo 26">
            <a:extLst>
              <a:ext uri="{FF2B5EF4-FFF2-40B4-BE49-F238E27FC236}">
                <a16:creationId xmlns:a16="http://schemas.microsoft.com/office/drawing/2014/main" id="{DABF532F-182C-43DD-986E-08D0D3ECB5F7}"/>
              </a:ext>
            </a:extLst>
          </p:cNvPr>
          <p:cNvSpPr/>
          <p:nvPr/>
        </p:nvSpPr>
        <p:spPr>
          <a:xfrm>
            <a:off x="5227916" y="5401869"/>
            <a:ext cx="3688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Risk + Validated Contamination</a:t>
            </a:r>
            <a:endParaRPr lang="pt-PT" dirty="0"/>
          </a:p>
        </p:txBody>
      </p:sp>
      <p:sp>
        <p:nvSpPr>
          <p:cNvPr id="47" name="Retângulo 26">
            <a:extLst>
              <a:ext uri="{FF2B5EF4-FFF2-40B4-BE49-F238E27FC236}">
                <a16:creationId xmlns:a16="http://schemas.microsoft.com/office/drawing/2014/main" id="{2DE12CE5-E26F-49D7-A6A6-E049E2D2193D}"/>
              </a:ext>
            </a:extLst>
          </p:cNvPr>
          <p:cNvSpPr/>
          <p:nvPr/>
        </p:nvSpPr>
        <p:spPr>
          <a:xfrm>
            <a:off x="324858" y="5384991"/>
            <a:ext cx="46881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Inform farmers of </a:t>
            </a:r>
            <a:r>
              <a:rPr lang="en-US" b="1" dirty="0"/>
              <a:t>risk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and</a:t>
            </a:r>
            <a:r>
              <a:rPr lang="en-US" b="1" dirty="0"/>
              <a:t> effective contamination levels </a:t>
            </a:r>
            <a:r>
              <a:rPr lang="en-US" b="1" dirty="0">
                <a:solidFill>
                  <a:srgbClr val="7030A0"/>
                </a:solidFill>
              </a:rPr>
              <a:t>enabling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toxicity </a:t>
            </a:r>
            <a:r>
              <a:rPr lang="en-US" b="1" dirty="0">
                <a:solidFill>
                  <a:srgbClr val="7030A0"/>
                </a:solidFill>
              </a:rPr>
              <a:t>prevention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through effective </a:t>
            </a:r>
            <a:r>
              <a:rPr lang="en-US" b="1" dirty="0">
                <a:solidFill>
                  <a:srgbClr val="7030A0"/>
                </a:solidFill>
              </a:rPr>
              <a:t>avoidance</a:t>
            </a:r>
            <a:r>
              <a:rPr lang="en-US" b="1" dirty="0">
                <a:solidFill>
                  <a:srgbClr val="FF0000"/>
                </a:solidFill>
              </a:rPr>
              <a:t>, </a:t>
            </a:r>
            <a:r>
              <a:rPr lang="en-US" b="1" dirty="0">
                <a:solidFill>
                  <a:srgbClr val="7030A0"/>
                </a:solidFill>
              </a:rPr>
              <a:t>suppression and protection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pt-PT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0" name="Imagem 6" descr="Uma imagem com relva, mamífero, animal, vedação&#10;&#10;Descrição gerada automaticamente">
            <a:extLst>
              <a:ext uri="{FF2B5EF4-FFF2-40B4-BE49-F238E27FC236}">
                <a16:creationId xmlns:a16="http://schemas.microsoft.com/office/drawing/2014/main" id="{6C3059A9-C9E1-40B9-97CC-20AF0B9687C7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47772" y="-7429"/>
            <a:ext cx="1853059" cy="13897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079F37F0-4A37-482E-B6F1-119B0FF8FB80}"/>
              </a:ext>
            </a:extLst>
          </p:cNvPr>
          <p:cNvSpPr txBox="1"/>
          <p:nvPr/>
        </p:nvSpPr>
        <p:spPr>
          <a:xfrm>
            <a:off x="9865009" y="1262216"/>
            <a:ext cx="2776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u="sng" dirty="0" err="1"/>
              <a:t>Pithomyces</a:t>
            </a:r>
            <a:r>
              <a:rPr lang="en-US" i="1" u="sng" dirty="0"/>
              <a:t> </a:t>
            </a:r>
            <a:r>
              <a:rPr lang="en-US" i="1" u="sng" dirty="0" err="1"/>
              <a:t>chartarum</a:t>
            </a:r>
            <a:endParaRPr lang="en-US" dirty="0"/>
          </a:p>
        </p:txBody>
      </p:sp>
      <p:pic>
        <p:nvPicPr>
          <p:cNvPr id="2" name="Google Shape;101;p2">
            <a:extLst>
              <a:ext uri="{FF2B5EF4-FFF2-40B4-BE49-F238E27FC236}">
                <a16:creationId xmlns:a16="http://schemas.microsoft.com/office/drawing/2014/main" id="{2A53214E-31EA-2AA1-8613-D73B00EC81CB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18948" y="199145"/>
            <a:ext cx="1044951" cy="10519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4807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0674"/>
            <a:ext cx="12192000" cy="186537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 txBox="1"/>
          <p:nvPr/>
        </p:nvSpPr>
        <p:spPr>
          <a:xfrm>
            <a:off x="2001197" y="199145"/>
            <a:ext cx="9728217" cy="10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 sz="3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8948" y="199145"/>
            <a:ext cx="1044951" cy="10519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2"/>
          <p:cNvCxnSpPr/>
          <p:nvPr/>
        </p:nvCxnSpPr>
        <p:spPr>
          <a:xfrm>
            <a:off x="1915555" y="248681"/>
            <a:ext cx="0" cy="711115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3" name="Google Shape;103;p2"/>
          <p:cNvSpPr txBox="1"/>
          <p:nvPr/>
        </p:nvSpPr>
        <p:spPr>
          <a:xfrm>
            <a:off x="2001196" y="266153"/>
            <a:ext cx="10165516" cy="53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  <a:cs typeface="+mj-cs"/>
                <a:sym typeface="Calibri"/>
              </a:rPr>
              <a:t>SECTORS</a:t>
            </a:r>
            <a:endParaRPr sz="3200" b="1" dirty="0">
              <a:solidFill>
                <a:schemeClr val="bg1"/>
              </a:solidFill>
              <a:latin typeface="Century Gothic" panose="020B0502020202020204" pitchFamily="34" charset="0"/>
              <a:ea typeface="+mj-ea"/>
              <a:cs typeface="+mj-cs"/>
              <a:sym typeface="Montserrat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907367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A35CAA-05D3-314D-39B0-B909469A8D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675" y="1243381"/>
            <a:ext cx="10865577" cy="57977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54B97B-E8DB-EF8C-B0B6-56FC2F9614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570" y="1257624"/>
            <a:ext cx="10108747" cy="572509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0674"/>
            <a:ext cx="12192000" cy="186537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 txBox="1"/>
          <p:nvPr/>
        </p:nvSpPr>
        <p:spPr>
          <a:xfrm>
            <a:off x="2001197" y="199145"/>
            <a:ext cx="9728217" cy="10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 sz="3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8948" y="199145"/>
            <a:ext cx="1044951" cy="10519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2"/>
          <p:cNvCxnSpPr/>
          <p:nvPr/>
        </p:nvCxnSpPr>
        <p:spPr>
          <a:xfrm>
            <a:off x="1915555" y="248681"/>
            <a:ext cx="0" cy="711115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3" name="Google Shape;103;p2"/>
          <p:cNvSpPr txBox="1"/>
          <p:nvPr/>
        </p:nvSpPr>
        <p:spPr>
          <a:xfrm>
            <a:off x="2001196" y="266153"/>
            <a:ext cx="10165516" cy="53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  <a:cs typeface="+mj-cs"/>
                <a:sym typeface="Calibri"/>
              </a:rPr>
              <a:t>METEOROGICAL AND RADIATION SENSORS</a:t>
            </a:r>
            <a:endParaRPr sz="3200" b="1" dirty="0">
              <a:solidFill>
                <a:schemeClr val="bg1"/>
              </a:solidFill>
              <a:latin typeface="Century Gothic" panose="020B0502020202020204" pitchFamily="34" charset="0"/>
              <a:ea typeface="+mj-ea"/>
              <a:cs typeface="+mj-cs"/>
              <a:sym typeface="Montserrat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907367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892891-7A8D-B27F-2CB2-F363D60FFC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7418" y="1026804"/>
            <a:ext cx="8637164" cy="574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7989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0674"/>
            <a:ext cx="12192000" cy="186537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 txBox="1"/>
          <p:nvPr/>
        </p:nvSpPr>
        <p:spPr>
          <a:xfrm>
            <a:off x="2001197" y="199145"/>
            <a:ext cx="9728217" cy="10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 sz="3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8948" y="199145"/>
            <a:ext cx="1044951" cy="10519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2"/>
          <p:cNvCxnSpPr/>
          <p:nvPr/>
        </p:nvCxnSpPr>
        <p:spPr>
          <a:xfrm>
            <a:off x="1915555" y="248681"/>
            <a:ext cx="0" cy="711115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3" name="Google Shape;103;p2"/>
          <p:cNvSpPr txBox="1"/>
          <p:nvPr/>
        </p:nvSpPr>
        <p:spPr>
          <a:xfrm>
            <a:off x="2001196" y="266153"/>
            <a:ext cx="10165516" cy="53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  <a:cs typeface="+mj-cs"/>
                <a:sym typeface="Calibri"/>
              </a:rPr>
              <a:t>HACKATHON CHALLENGES</a:t>
            </a:r>
            <a:endParaRPr sz="3200" b="1" dirty="0">
              <a:solidFill>
                <a:schemeClr val="bg1"/>
              </a:solidFill>
              <a:latin typeface="Century Gothic" panose="020B0502020202020204" pitchFamily="34" charset="0"/>
              <a:ea typeface="+mj-ea"/>
              <a:cs typeface="+mj-cs"/>
              <a:sym typeface="Montserrat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907367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BF79E8-2536-D96D-9933-A928F8140791}"/>
              </a:ext>
            </a:extLst>
          </p:cNvPr>
          <p:cNvSpPr txBox="1"/>
          <p:nvPr/>
        </p:nvSpPr>
        <p:spPr>
          <a:xfrm>
            <a:off x="178126" y="2459504"/>
            <a:ext cx="1208888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What are the the threshold values for TºC and RH% for sporulation? </a:t>
            </a:r>
          </a:p>
          <a:p>
            <a:r>
              <a:rPr lang="en-US" sz="2400" b="1" dirty="0"/>
              <a:t>Really 16ºC and 90% minimum?</a:t>
            </a:r>
          </a:p>
          <a:p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How many hours of conditions (TºC and HR%) are needed to have sporulation? </a:t>
            </a:r>
          </a:p>
          <a:p>
            <a:r>
              <a:rPr lang="en-US" sz="2400" b="1" dirty="0"/>
              <a:t>Really 72 hours?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What other parameters can play a role in sporulation? Let’s see if the radiation plays a role.</a:t>
            </a:r>
          </a:p>
        </p:txBody>
      </p:sp>
    </p:spTree>
    <p:extLst>
      <p:ext uri="{BB962C8B-B14F-4D97-AF65-F5344CB8AC3E}">
        <p14:creationId xmlns:p14="http://schemas.microsoft.com/office/powerpoint/2010/main" val="55681606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475</Words>
  <Application>Microsoft Macintosh PowerPoint</Application>
  <PresentationFormat>Widescreen</PresentationFormat>
  <Paragraphs>42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Mariana  Avila</dc:creator>
  <cp:lastModifiedBy>Mariana  Avila</cp:lastModifiedBy>
  <cp:revision>17</cp:revision>
  <dcterms:created xsi:type="dcterms:W3CDTF">2023-10-03T10:51:22Z</dcterms:created>
  <dcterms:modified xsi:type="dcterms:W3CDTF">2024-01-11T15:33:23Z</dcterms:modified>
</cp:coreProperties>
</file>

<file path=docProps/thumbnail.jpeg>
</file>